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94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27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40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885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08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55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925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93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049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959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531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E6E857-D56C-4936-ADA1-0A7B94D39F24}" type="datetimeFigureOut">
              <a:rPr lang="en-ID" smtClean="0"/>
              <a:t>27/03/2022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7FF533-FB34-4200-BD97-94C0AB7848BD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30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C02DC-0419-4205-BAC8-380F49CEF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5058" y="2159169"/>
            <a:ext cx="10058400" cy="2333752"/>
          </a:xfrm>
        </p:spPr>
        <p:txBody>
          <a:bodyPr>
            <a:normAutofit/>
          </a:bodyPr>
          <a:lstStyle/>
          <a:p>
            <a:r>
              <a:rPr lang="en-US" sz="6000" dirty="0"/>
              <a:t>KONTRAK PENGADAAN BARANG/JASA PEMERINTAH</a:t>
            </a:r>
            <a:endParaRPr lang="en-ID" sz="7000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92E5EA31-4510-404E-AEE0-394F193BD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000" y="1127734"/>
            <a:ext cx="5759281" cy="68983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in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8DC73687-40BA-453F-A6DE-FEEEB47FF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001" y="826771"/>
            <a:ext cx="5759280" cy="8377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66">
                  <a:gamma/>
                  <a:shade val="46275"/>
                  <a:invGamma/>
                </a:srgbClr>
              </a:gs>
              <a:gs pos="5000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800" b="0" i="0" u="none" strike="noStrike" cap="none" normalizeH="0" baseline="0" dirty="0">
                <a:ln>
                  <a:noFill/>
                </a:ln>
                <a:solidFill>
                  <a:srgbClr val="FFCC00"/>
                </a:solidFill>
                <a:effectLst/>
                <a:latin typeface="Bodoni MT" panose="02070603080606020203" pitchFamily="18" charset="0"/>
              </a:rPr>
              <a:t>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4384E1-D29E-48C5-A230-AAE976817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787" y="1051875"/>
            <a:ext cx="3859213" cy="54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CC00"/>
                </a:solidFill>
                <a:effectLst/>
                <a:latin typeface="Script MT Bold" panose="03040602040607080904" pitchFamily="66" charset="0"/>
              </a:rPr>
              <a:t>&amp; Partners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6F0A7F-6445-4F75-85AF-73BD03C57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999" y="1793219"/>
            <a:ext cx="2744788" cy="37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000051"/>
                </a:solidFill>
                <a:effectLst/>
                <a:latin typeface="Lucida Calligraphy" panose="03010101010101010101" pitchFamily="66" charset="0"/>
              </a:rPr>
              <a:t>Law Firm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012121-89F2-46EE-882F-784E5F30A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219" y="766651"/>
            <a:ext cx="4067175" cy="76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none" strike="noStrike" cap="none" normalizeH="0" baseline="0" dirty="0">
                <a:ln>
                  <a:noFill/>
                </a:ln>
                <a:solidFill>
                  <a:srgbClr val="FFCC00"/>
                </a:solidFill>
                <a:effectLst/>
                <a:latin typeface="Bodoni MT" panose="02070603080606020203" pitchFamily="18" charset="0"/>
              </a:rPr>
              <a:t>WINS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9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D11F-D7A6-473E-9732-078CACA2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PERUBAHAN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CDC5-47FA-4592-AB21-107EA5EA8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0" y="2052320"/>
            <a:ext cx="9753600" cy="3816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+mj-lt"/>
              </a:rPr>
              <a:t>Setiap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perubahan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ketentuan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Dokumen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Kontrak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berdasarkan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kesepakatan</a:t>
            </a:r>
            <a:r>
              <a:rPr lang="en-US" sz="2400" dirty="0">
                <a:latin typeface="+mj-lt"/>
              </a:rPr>
              <a:t> para </a:t>
            </a:r>
            <a:r>
              <a:rPr lang="en-US" sz="2400" dirty="0" err="1">
                <a:latin typeface="+mj-lt"/>
              </a:rPr>
              <a:t>pihak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Ps 1338 (2) KUH 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Perdata</a:t>
            </a:r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D" sz="2400" dirty="0" err="1">
                <a:latin typeface="+mj-lt"/>
              </a:rPr>
              <a:t>Latar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belakang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perubahan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kontrak</a:t>
            </a:r>
            <a:r>
              <a:rPr lang="en-ID" sz="2400" dirty="0">
                <a:latin typeface="+mj-lt"/>
              </a:rPr>
              <a:t>: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j-lt"/>
              </a:rPr>
              <a:t>Perubahan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pekerjaan</a:t>
            </a:r>
            <a:endParaRPr lang="en-ID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j-lt"/>
              </a:rPr>
              <a:t>Perubahan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harga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kontrak</a:t>
            </a:r>
            <a:endParaRPr lang="en-ID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j-lt"/>
              </a:rPr>
              <a:t>Perubahan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jadwal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pelaksanaan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pekerjaan</a:t>
            </a:r>
            <a:r>
              <a:rPr lang="en-ID" sz="2400" dirty="0">
                <a:latin typeface="+mj-lt"/>
              </a:rPr>
              <a:t> dan/</a:t>
            </a:r>
            <a:r>
              <a:rPr lang="en-ID" sz="2400" dirty="0" err="1">
                <a:latin typeface="+mj-lt"/>
              </a:rPr>
              <a:t>atau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peralatan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utama</a:t>
            </a:r>
            <a:endParaRPr lang="en-ID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j-lt"/>
              </a:rPr>
              <a:t>Perubahan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personel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manajerial</a:t>
            </a:r>
            <a:r>
              <a:rPr lang="en-ID" sz="2400" dirty="0">
                <a:latin typeface="+mj-lt"/>
              </a:rPr>
              <a:t>, </a:t>
            </a:r>
            <a:r>
              <a:rPr lang="en-ID" sz="2400" dirty="0" err="1">
                <a:latin typeface="+mj-lt"/>
              </a:rPr>
              <a:t>peralatan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utama</a:t>
            </a:r>
            <a:r>
              <a:rPr lang="en-ID" sz="2400" dirty="0">
                <a:latin typeface="+mj-lt"/>
              </a:rPr>
              <a:t>, dan/</a:t>
            </a:r>
            <a:r>
              <a:rPr lang="en-ID" sz="2400" dirty="0" err="1">
                <a:latin typeface="+mj-lt"/>
              </a:rPr>
              <a:t>atau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subkontraktor</a:t>
            </a:r>
            <a:endParaRPr lang="en-ID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j-lt"/>
              </a:rPr>
              <a:t>Perubahan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kontrak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karena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masalah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administrasi</a:t>
            </a:r>
            <a:endParaRPr lang="en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63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7602-939D-4F34-9D38-8916CB20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PEMUTUSAN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DA7F3-AC52-40E4-85AC-BCED704A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720" y="2245360"/>
            <a:ext cx="9712960" cy="3623734"/>
          </a:xfrm>
        </p:spPr>
        <p:txBody>
          <a:bodyPr>
            <a:normAutofit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dilakukan</a:t>
            </a:r>
            <a:r>
              <a:rPr lang="en-US" sz="2400" dirty="0">
                <a:latin typeface="+mj-lt"/>
              </a:rPr>
              <a:t> oleh </a:t>
            </a:r>
            <a:r>
              <a:rPr lang="en-US" sz="2400" dirty="0" err="1">
                <a:latin typeface="+mj-lt"/>
              </a:rPr>
              <a:t>Pejabat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Penandatangan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Kontrak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maupun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Penyedia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terhadap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pihak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lainnya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j-lt"/>
              </a:rPr>
              <a:t>Mengesampingkan</a:t>
            </a:r>
            <a:r>
              <a:rPr lang="en-ID" sz="2400" dirty="0">
                <a:latin typeface="+mj-lt"/>
              </a:rPr>
              <a:t> Ps 1266 &amp; 1267 KUH </a:t>
            </a:r>
            <a:r>
              <a:rPr lang="en-ID" sz="2400" dirty="0" err="1">
                <a:latin typeface="+mj-lt"/>
              </a:rPr>
              <a:t>Perdata</a:t>
            </a:r>
            <a:endParaRPr lang="en-ID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j-lt"/>
              </a:rPr>
              <a:t>Sanksi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thd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Penyedia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jika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Pejabat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Penandatangan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Kontrak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memutus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kontrak</a:t>
            </a:r>
            <a:r>
              <a:rPr lang="en-ID" sz="2400" dirty="0">
                <a:latin typeface="+mj-lt"/>
              </a:rPr>
              <a:t>: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ID" sz="2000" dirty="0" err="1">
                <a:latin typeface="+mj-lt"/>
              </a:rPr>
              <a:t>Jaminan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pelaksanaan</a:t>
            </a:r>
            <a:r>
              <a:rPr lang="en-ID" sz="2000" dirty="0">
                <a:latin typeface="+mj-lt"/>
              </a:rPr>
              <a:t> &amp; </a:t>
            </a:r>
            <a:r>
              <a:rPr lang="en-ID" sz="2000" dirty="0" err="1">
                <a:latin typeface="+mj-lt"/>
              </a:rPr>
              <a:t>jaminan</a:t>
            </a:r>
            <a:r>
              <a:rPr lang="en-ID" sz="2000" dirty="0">
                <a:latin typeface="+mj-lt"/>
              </a:rPr>
              <a:t> uang </a:t>
            </a:r>
            <a:r>
              <a:rPr lang="en-ID" sz="2000" dirty="0" err="1">
                <a:latin typeface="+mj-lt"/>
              </a:rPr>
              <a:t>muka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dicairkan</a:t>
            </a:r>
            <a:endParaRPr lang="en-ID" sz="2000" dirty="0">
              <a:latin typeface="+mj-lt"/>
            </a:endParaRP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ID" sz="2000" dirty="0" err="1">
                <a:latin typeface="+mj-lt"/>
              </a:rPr>
              <a:t>Pembayaran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denda</a:t>
            </a:r>
            <a:endParaRPr lang="en-ID" sz="2000" dirty="0">
              <a:latin typeface="+mj-lt"/>
            </a:endParaRP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ID" sz="2000" dirty="0" err="1">
                <a:latin typeface="+mj-lt"/>
              </a:rPr>
              <a:t>Dafta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hitam</a:t>
            </a:r>
            <a:endParaRPr lang="en-ID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168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9D1E-94CF-412F-AD6C-A60CB272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PEMBERIAN KESEMPATAN PENYELESAIAN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04EA-1BB7-4ED0-8C20-84E965870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280" y="2113280"/>
            <a:ext cx="9804400" cy="3755814"/>
          </a:xfrm>
        </p:spPr>
        <p:txBody>
          <a:bodyPr>
            <a:normAutofit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Pejabat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Penandatangan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Kontrak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memberikan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kesempatan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kepad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Penyedia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menyelesaiakn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pekerjaan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dalam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hal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Penyedia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gagal menyelesaikan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pekerjaan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</a:t>
            </a:r>
            <a:r>
              <a:rPr kumimoji="0" lang="id-ID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sampai masa pelaksanaan Kontrak berakhir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Pemberian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kesempatan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didasarkan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pada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penilaian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Pejabat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Penandatangan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Kontrak</a:t>
            </a:r>
            <a:endParaRPr lang="en-US" sz="24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Dimuat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adendum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</a:rPr>
              <a:t>kontrak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waktu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penyelesaian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pengenaan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sanksi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denda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, dan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perpanjangan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jaminan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pelaksanaan</a:t>
            </a:r>
            <a:endParaRPr lang="en-US" sz="2400" dirty="0">
              <a:solidFill>
                <a:prstClr val="black"/>
              </a:solidFill>
              <a:latin typeface="+mj-lt"/>
              <a:cs typeface="Times New Roman" pitchFamily="18" charset="0"/>
              <a:sym typeface="Wingdings" panose="05000000000000000000" pitchFamily="2" charset="2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Pemberian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kesempatan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dapat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melampaui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tahun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anggaran</a:t>
            </a:r>
            <a:endParaRPr lang="en-US" sz="24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40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E2C39-1968-4AE6-8D5C-981E09B3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BERAKHIRNYA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EB124-7FB6-4CBB-B68F-EC98E8E8A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320" y="2032000"/>
            <a:ext cx="9865360" cy="3837094"/>
          </a:xfrm>
        </p:spPr>
        <p:txBody>
          <a:bodyPr>
            <a:normAutofit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Penghentian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kontrak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sebagai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akibat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Keadaan</a:t>
            </a:r>
            <a:r>
              <a:rPr lang="en-US" sz="2800" dirty="0">
                <a:latin typeface="+mj-lt"/>
              </a:rPr>
              <a:t> Kahar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Telah </a:t>
            </a:r>
            <a:r>
              <a:rPr lang="en-US" sz="2800" dirty="0" err="1">
                <a:latin typeface="+mj-lt"/>
              </a:rPr>
              <a:t>dilakukan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serah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terima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pekerjaan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Telah </a:t>
            </a:r>
            <a:r>
              <a:rPr lang="en-US" sz="2800" dirty="0" err="1">
                <a:latin typeface="+mj-lt"/>
              </a:rPr>
              <a:t>berakhirnya</a:t>
            </a:r>
            <a:r>
              <a:rPr lang="en-US" sz="2800" dirty="0">
                <a:latin typeface="+mj-lt"/>
              </a:rPr>
              <a:t> masa </a:t>
            </a:r>
            <a:r>
              <a:rPr lang="en-US" sz="2800" dirty="0" err="1">
                <a:latin typeface="+mj-lt"/>
              </a:rPr>
              <a:t>pemeliharaan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Terpenuhinya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pembayaran</a:t>
            </a:r>
            <a:endParaRPr lang="en-ID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1722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FBD3-1AB1-48F4-AF79-DEF5B263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4192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EA89-49F4-4F66-AA9A-58B11460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KONTRAK PBJ PEMERINTAH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DFDE4-617D-40A9-9728-1AB09B353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640" y="1845734"/>
            <a:ext cx="9845040" cy="4023360"/>
          </a:xfrm>
        </p:spPr>
        <p:txBody>
          <a:bodyPr/>
          <a:lstStyle/>
          <a:p>
            <a:pPr algn="ctr"/>
            <a:endParaRPr lang="id-ID" sz="800" noProof="1">
              <a:effectLst/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id-ID" sz="3600" noProof="1">
                <a:effectLst/>
                <a:latin typeface="+mj-lt"/>
                <a:ea typeface="Calibri" panose="020F0502020204030204" pitchFamily="34" charset="0"/>
              </a:rPr>
              <a:t>“Perjanjian tertulis antara PA/KPA/PPK dengan Penyedia Barang/Jasa atau pelaksana Swakelola</a:t>
            </a:r>
            <a:r>
              <a:rPr lang="id-ID" sz="3600" noProof="1">
                <a:latin typeface="+mj-lt"/>
                <a:ea typeface="Calibri" panose="020F0502020204030204" pitchFamily="34" charset="0"/>
              </a:rPr>
              <a:t>”</a:t>
            </a:r>
          </a:p>
          <a:p>
            <a:pPr algn="just"/>
            <a:endParaRPr lang="id-ID" sz="2400" noProof="1">
              <a:latin typeface="+mj-lt"/>
            </a:endParaRPr>
          </a:p>
          <a:p>
            <a:pPr marL="0" indent="0" algn="just">
              <a:buNone/>
            </a:pPr>
            <a:r>
              <a:rPr lang="id-ID" sz="2400" noProof="1">
                <a:latin typeface="+mj-lt"/>
              </a:rPr>
              <a:t>Kontrak PBJ tunduk pada: </a:t>
            </a:r>
          </a:p>
          <a:p>
            <a:pPr marL="263525" indent="-263525" algn="just">
              <a:buFont typeface="Arial" panose="020B0604020202020204" pitchFamily="34" charset="0"/>
              <a:buChar char="•"/>
            </a:pPr>
            <a:r>
              <a:rPr lang="id-ID" sz="2400" noProof="1">
                <a:latin typeface="+mj-lt"/>
              </a:rPr>
              <a:t>ketentuan tentang PBJ Pemerintah</a:t>
            </a:r>
          </a:p>
          <a:p>
            <a:pPr marL="263525" indent="-263525" algn="just">
              <a:buFont typeface="Arial" panose="020B0604020202020204" pitchFamily="34" charset="0"/>
              <a:buChar char="•"/>
            </a:pPr>
            <a:r>
              <a:rPr lang="id-ID" sz="2400" noProof="1">
                <a:latin typeface="+mj-lt"/>
              </a:rPr>
              <a:t>ketentuan umum tentang perjanjian dalam KUH Perdata</a:t>
            </a:r>
          </a:p>
          <a:p>
            <a:pPr marL="263525" indent="-263525" algn="just">
              <a:buFont typeface="Arial" panose="020B0604020202020204" pitchFamily="34" charset="0"/>
              <a:buChar char="•"/>
            </a:pPr>
            <a:r>
              <a:rPr lang="id-ID" sz="2400" noProof="1">
                <a:latin typeface="+mj-lt"/>
              </a:rPr>
              <a:t>peraturan lain yang relevan</a:t>
            </a:r>
          </a:p>
        </p:txBody>
      </p:sp>
    </p:spTree>
    <p:extLst>
      <p:ext uri="{BB962C8B-B14F-4D97-AF65-F5344CB8AC3E}">
        <p14:creationId xmlns:p14="http://schemas.microsoft.com/office/powerpoint/2010/main" val="20489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D94AB-C4B0-4D90-A7A6-9B13A7E9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B31F-76A0-4D69-BF05-A0B39EE2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560" y="2225040"/>
            <a:ext cx="9723120" cy="3644054"/>
          </a:xfrm>
        </p:spPr>
        <p:txBody>
          <a:bodyPr/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Kontrak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Penutupan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Kontrak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Pelaksanaan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Kontrak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Berakhirnya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Kontrak</a:t>
            </a:r>
            <a:endParaRPr lang="en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726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898D-DDC0-4FA5-A23A-9F1AF766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2AB29-EF1D-4904-8C66-FB2B8C7E9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2164080"/>
            <a:ext cx="9875520" cy="3705014"/>
          </a:xfrm>
        </p:spPr>
        <p:txBody>
          <a:bodyPr>
            <a:normAutofit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Kontrak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rinci</a:t>
            </a:r>
            <a:endParaRPr lang="en-US" sz="2800" dirty="0">
              <a:latin typeface="+mj-lt"/>
            </a:endParaRP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Pengaturan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hak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kewajiban</a:t>
            </a:r>
            <a:r>
              <a:rPr lang="en-US" sz="2400" dirty="0">
                <a:latin typeface="+mj-lt"/>
              </a:rPr>
              <a:t> para </a:t>
            </a:r>
            <a:r>
              <a:rPr lang="en-US" sz="2400" dirty="0" err="1">
                <a:latin typeface="+mj-lt"/>
              </a:rPr>
              <a:t>pihak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dituangkan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rinci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dokumen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surat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perjanjian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 err="1">
                <a:latin typeface="+mj-lt"/>
              </a:rPr>
              <a:t>kontrak</a:t>
            </a:r>
            <a:endParaRPr lang="en-US" sz="2400" dirty="0">
              <a:latin typeface="+mj-lt"/>
            </a:endParaRP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Dokumen</a:t>
            </a:r>
            <a:r>
              <a:rPr lang="en-US" sz="2400" dirty="0">
                <a:latin typeface="+mj-lt"/>
              </a:rPr>
              <a:t> lain </a:t>
            </a:r>
            <a:r>
              <a:rPr lang="en-US" sz="2400" dirty="0" err="1">
                <a:latin typeface="+mj-lt"/>
              </a:rPr>
              <a:t>tetap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menjadi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bagian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Kontrak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Kontrak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ringkas</a:t>
            </a:r>
            <a:endParaRPr lang="en-US" sz="2800" dirty="0">
              <a:latin typeface="+mj-lt"/>
            </a:endParaRP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Bentuk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kontrak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sesuai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standar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LKPP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Surat </a:t>
            </a:r>
            <a:r>
              <a:rPr lang="en-US" sz="2400" dirty="0" err="1">
                <a:latin typeface="+mj-lt"/>
              </a:rPr>
              <a:t>perjanjian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 err="1">
                <a:latin typeface="+mj-lt"/>
              </a:rPr>
              <a:t>kontrak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memuat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beberapa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pasal</a:t>
            </a:r>
            <a:endParaRPr lang="en-US" sz="2400" dirty="0">
              <a:latin typeface="+mj-lt"/>
            </a:endParaRP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+mj-lt"/>
              </a:rPr>
              <a:t>Ketentuan</a:t>
            </a:r>
            <a:r>
              <a:rPr lang="en-ID" sz="2400" dirty="0">
                <a:latin typeface="+mj-lt"/>
              </a:rPr>
              <a:t>, </a:t>
            </a:r>
            <a:r>
              <a:rPr lang="en-ID" sz="2400" dirty="0" err="1">
                <a:latin typeface="+mj-lt"/>
              </a:rPr>
              <a:t>hak</a:t>
            </a:r>
            <a:r>
              <a:rPr lang="en-ID" sz="2400" dirty="0">
                <a:latin typeface="+mj-lt"/>
              </a:rPr>
              <a:t> dan </a:t>
            </a:r>
            <a:r>
              <a:rPr lang="en-ID" sz="2400" dirty="0" err="1">
                <a:latin typeface="+mj-lt"/>
              </a:rPr>
              <a:t>kewajiban</a:t>
            </a:r>
            <a:r>
              <a:rPr lang="en-ID" sz="2400" dirty="0">
                <a:latin typeface="+mj-lt"/>
              </a:rPr>
              <a:t> para </a:t>
            </a:r>
            <a:r>
              <a:rPr lang="en-ID" sz="2400" dirty="0" err="1">
                <a:latin typeface="+mj-lt"/>
              </a:rPr>
              <a:t>pihak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termuat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dalam</a:t>
            </a:r>
            <a:r>
              <a:rPr lang="en-ID" sz="2400" dirty="0">
                <a:latin typeface="+mj-lt"/>
              </a:rPr>
              <a:t> SSUK dan SSKK</a:t>
            </a:r>
          </a:p>
        </p:txBody>
      </p:sp>
    </p:spTree>
    <p:extLst>
      <p:ext uri="{BB962C8B-B14F-4D97-AF65-F5344CB8AC3E}">
        <p14:creationId xmlns:p14="http://schemas.microsoft.com/office/powerpoint/2010/main" val="217751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8FF1-2D7C-46E1-9CC3-9D39E255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PIHAK PENANDATANGAN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4C34F-FDAF-4864-9FC2-90DF659A3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021840"/>
            <a:ext cx="9692640" cy="3847254"/>
          </a:xfrm>
        </p:spPr>
        <p:txBody>
          <a:bodyPr>
            <a:normAutofit fontScale="92500" lnSpcReduction="10000"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Masing-masing </a:t>
            </a:r>
            <a:r>
              <a:rPr lang="en-US" sz="2800" dirty="0" err="1">
                <a:latin typeface="+mj-lt"/>
              </a:rPr>
              <a:t>pihak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harus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diwakili</a:t>
            </a:r>
            <a:r>
              <a:rPr lang="en-US" sz="2800" dirty="0">
                <a:latin typeface="+mj-lt"/>
              </a:rPr>
              <a:t> orang yang </a:t>
            </a:r>
            <a:r>
              <a:rPr lang="en-US" sz="2800" dirty="0" err="1">
                <a:latin typeface="+mj-lt"/>
              </a:rPr>
              <a:t>berwenang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Pihak</a:t>
            </a:r>
            <a:r>
              <a:rPr lang="en-US" sz="2800" dirty="0">
                <a:latin typeface="+mj-lt"/>
              </a:rPr>
              <a:t> yang </a:t>
            </a:r>
            <a:r>
              <a:rPr lang="en-US" sz="2800" dirty="0" err="1">
                <a:latin typeface="+mj-lt"/>
              </a:rPr>
              <a:t>mewakili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Pemerintah</a:t>
            </a:r>
            <a:endParaRPr lang="en-US" sz="2800" dirty="0">
              <a:latin typeface="+mj-lt"/>
            </a:endParaRPr>
          </a:p>
          <a:p>
            <a:pPr marL="263525" indent="0">
              <a:buNone/>
            </a:pPr>
            <a:r>
              <a:rPr lang="id-ID" sz="2800" dirty="0">
                <a:latin typeface="+mj-lt"/>
              </a:rPr>
              <a:t>PA/KPA/PPK sesuai kewenangannya masing-masing dapat bertindak sebagai Pejabat Penandatangan Kontrak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Pihak</a:t>
            </a:r>
            <a:r>
              <a:rPr lang="en-US" sz="2800" dirty="0">
                <a:latin typeface="+mj-lt"/>
              </a:rPr>
              <a:t> yang </a:t>
            </a:r>
            <a:r>
              <a:rPr lang="en-US" sz="2800" dirty="0" err="1">
                <a:latin typeface="+mj-lt"/>
              </a:rPr>
              <a:t>mewakili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Penyedia</a:t>
            </a:r>
            <a:endParaRPr lang="en-US" sz="2800" dirty="0">
              <a:latin typeface="+mj-lt"/>
            </a:endParaRPr>
          </a:p>
          <a:p>
            <a:pPr marL="720725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j-lt"/>
              </a:rPr>
              <a:t>Direksi</a:t>
            </a:r>
            <a:r>
              <a:rPr lang="en-US" sz="2800" dirty="0">
                <a:latin typeface="+mj-lt"/>
              </a:rPr>
              <a:t>/</a:t>
            </a:r>
            <a:r>
              <a:rPr lang="en-US" sz="2800" dirty="0" err="1">
                <a:latin typeface="+mj-lt"/>
              </a:rPr>
              <a:t>Pimpinan</a:t>
            </a:r>
            <a:r>
              <a:rPr lang="en-US" sz="2800" dirty="0">
                <a:latin typeface="+mj-lt"/>
              </a:rPr>
              <a:t> Perusahaan yang </a:t>
            </a:r>
            <a:r>
              <a:rPr lang="en-US" sz="2800" dirty="0" err="1">
                <a:latin typeface="+mj-lt"/>
              </a:rPr>
              <a:t>disebutkan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dalam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akta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notaris</a:t>
            </a:r>
            <a:endParaRPr lang="en-US" sz="2800" dirty="0">
              <a:latin typeface="+mj-lt"/>
            </a:endParaRPr>
          </a:p>
          <a:p>
            <a:pPr marL="720725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j-lt"/>
              </a:rPr>
              <a:t>Karyawan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tetap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berdasarkan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kuasa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Direksi</a:t>
            </a:r>
            <a:r>
              <a:rPr lang="en-US" sz="2800" dirty="0">
                <a:latin typeface="+mj-lt"/>
              </a:rPr>
              <a:t>/</a:t>
            </a:r>
            <a:r>
              <a:rPr lang="en-US" sz="2800" dirty="0" err="1">
                <a:latin typeface="+mj-lt"/>
              </a:rPr>
              <a:t>Pimpinan</a:t>
            </a:r>
            <a:r>
              <a:rPr lang="en-US" sz="2800" dirty="0">
                <a:latin typeface="+mj-lt"/>
              </a:rPr>
              <a:t> Perusahaan</a:t>
            </a:r>
          </a:p>
          <a:p>
            <a:pPr marL="263525" indent="0">
              <a:buNone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628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11ABF-7E7C-4109-A926-CDD0FCE4B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PENANDATANGANAN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05C09-4EF9-4355-8D02-E8D1C7587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2153920"/>
            <a:ext cx="9794240" cy="3715174"/>
          </a:xfrm>
        </p:spPr>
        <p:txBody>
          <a:bodyPr/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Maksimal</a:t>
            </a:r>
            <a:r>
              <a:rPr lang="en-US" sz="2800" dirty="0">
                <a:latin typeface="+mj-lt"/>
              </a:rPr>
              <a:t> 14 </a:t>
            </a:r>
            <a:r>
              <a:rPr lang="en-US" sz="2800" dirty="0" err="1">
                <a:latin typeface="+mj-lt"/>
              </a:rPr>
              <a:t>hari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setelah</a:t>
            </a:r>
            <a:r>
              <a:rPr lang="en-US" sz="2800" dirty="0">
                <a:latin typeface="+mj-lt"/>
              </a:rPr>
              <a:t> SPPBJ </a:t>
            </a:r>
            <a:r>
              <a:rPr lang="en-US" sz="2800" dirty="0" err="1">
                <a:latin typeface="+mj-lt"/>
              </a:rPr>
              <a:t>diterbitkan</a:t>
            </a:r>
            <a:r>
              <a:rPr lang="en-US" sz="2800" dirty="0">
                <a:latin typeface="+mj-lt"/>
              </a:rPr>
              <a:t> (</a:t>
            </a:r>
            <a:r>
              <a:rPr lang="en-US" sz="2800" dirty="0" err="1">
                <a:latin typeface="+mj-lt"/>
              </a:rPr>
              <a:t>kec</a:t>
            </a:r>
            <a:r>
              <a:rPr lang="en-US" sz="2800" dirty="0">
                <a:latin typeface="+mj-lt"/>
              </a:rPr>
              <a:t>. DIPA/DPA </a:t>
            </a:r>
            <a:r>
              <a:rPr lang="en-US" sz="2800" dirty="0" err="1">
                <a:latin typeface="+mj-lt"/>
              </a:rPr>
              <a:t>belum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disahkan</a:t>
            </a:r>
            <a:r>
              <a:rPr lang="en-US" sz="2800" dirty="0">
                <a:latin typeface="+mj-lt"/>
              </a:rPr>
              <a:t>)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Dilakukan</a:t>
            </a:r>
            <a:r>
              <a:rPr lang="en-US" sz="2800" dirty="0">
                <a:latin typeface="+mj-lt"/>
              </a:rPr>
              <a:t> oleh masing-masing </a:t>
            </a:r>
            <a:r>
              <a:rPr lang="en-US" sz="2800" dirty="0" err="1">
                <a:latin typeface="+mj-lt"/>
              </a:rPr>
              <a:t>pihak</a:t>
            </a:r>
            <a:r>
              <a:rPr lang="en-US" sz="2800" dirty="0">
                <a:latin typeface="+mj-lt"/>
              </a:rPr>
              <a:t> yang </a:t>
            </a:r>
            <a:r>
              <a:rPr lang="en-US" sz="2800" dirty="0" err="1">
                <a:latin typeface="+mj-lt"/>
              </a:rPr>
              <a:t>memiliki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kewenangan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Dilaksanakan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setelah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rapat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persiapan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penandatangan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kontrak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Penyesuaian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jangka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waktu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pelaksanaan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pekerjaan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Pekerjaan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kompleks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harus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memperoleh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pendapat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ahli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kontrak</a:t>
            </a:r>
            <a:endParaRPr lang="en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510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19D0-09A4-44F8-8494-7FE0F9632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JAMINAN DALAM </a:t>
            </a:r>
            <a:br>
              <a:rPr lang="en-US" sz="4400" dirty="0"/>
            </a:br>
            <a:r>
              <a:rPr lang="en-US" sz="4400" dirty="0"/>
              <a:t>TAHAP PELAKSANAAN KONTRAK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C8ED4-08DF-47B8-8B2A-9CBDC6953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880" y="2296160"/>
            <a:ext cx="9702800" cy="3572934"/>
          </a:xfrm>
        </p:spPr>
        <p:txBody>
          <a:bodyPr>
            <a:normAutofit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Jaminan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Pelaksanaan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Jaminan</a:t>
            </a:r>
            <a:r>
              <a:rPr lang="en-US" sz="2800" dirty="0">
                <a:latin typeface="+mj-lt"/>
              </a:rPr>
              <a:t> Uang </a:t>
            </a:r>
            <a:r>
              <a:rPr lang="en-US" sz="2800" dirty="0" err="1">
                <a:latin typeface="+mj-lt"/>
              </a:rPr>
              <a:t>Muka</a:t>
            </a:r>
            <a:endParaRPr lang="en-US" sz="28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Jaminan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Pemeliharaan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atau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Retensi</a:t>
            </a:r>
            <a:endParaRPr lang="en-ID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20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18D0-BFBE-4761-9FC3-1B568489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HAK &amp; KEWAJIBAN PARA PIHAK</a:t>
            </a:r>
            <a:endParaRPr lang="en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757D6-0EC6-46B7-BD5F-00E8CA250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2001520"/>
            <a:ext cx="9794240" cy="3867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+mj-lt"/>
              </a:rPr>
              <a:t>Hak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kewajiban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Pejabat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Penandatangan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Kontrak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umum</a:t>
            </a:r>
            <a:r>
              <a:rPr lang="en-US" sz="2400" dirty="0">
                <a:latin typeface="+mj-lt"/>
              </a:rPr>
              <a:t>: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Mengawasi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memeriksa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Menerima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laporan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periodic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Menerima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hasil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sesuai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jadwal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ketentuan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ditetapkan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Membayar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sesuai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kesepakatan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Memberikan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fasilitas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penyedia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Menilai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kinerja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Penyedia</a:t>
            </a:r>
            <a:endParaRPr lang="en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14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D347A-E27E-417A-8B6F-1EF8A6D3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760" y="1950720"/>
            <a:ext cx="9773920" cy="3918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>
                <a:latin typeface="+mj-lt"/>
              </a:rPr>
              <a:t>Hak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kewajiban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Penyedia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umum</a:t>
            </a:r>
            <a:r>
              <a:rPr lang="en-US" sz="2400" dirty="0">
                <a:latin typeface="+mj-lt"/>
              </a:rPr>
              <a:t>: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Menerima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pembayaran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Meminta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fasilitas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Melaporkan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periodik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Melaksanakan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menyelesaikan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menyerahkan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sesuai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ketentuan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Kontrak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Melaksanakan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menyelesaikan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pekerjaan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cermat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akurat</a:t>
            </a:r>
            <a:r>
              <a:rPr lang="en-US" sz="2400" dirty="0">
                <a:latin typeface="+mj-lt"/>
              </a:rPr>
              <a:t> &amp; </a:t>
            </a:r>
            <a:r>
              <a:rPr lang="en-US" sz="2400" dirty="0" err="1">
                <a:latin typeface="+mj-lt"/>
              </a:rPr>
              <a:t>tanggung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jawab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Memberi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keterangan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diperlukan</a:t>
            </a:r>
            <a:endParaRPr lang="en-US" sz="2400" dirty="0">
              <a:latin typeface="+mj-lt"/>
            </a:endParaRP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+mj-lt"/>
              </a:rPr>
              <a:t>Mengambil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langkah-langkah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memadai</a:t>
            </a:r>
            <a:endParaRPr lang="en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99751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1C6294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491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Bodoni MT</vt:lpstr>
      <vt:lpstr>Calibri</vt:lpstr>
      <vt:lpstr>Calibri Light</vt:lpstr>
      <vt:lpstr>Lucida Calligraphy</vt:lpstr>
      <vt:lpstr>Script MT Bold</vt:lpstr>
      <vt:lpstr>Wingdings</vt:lpstr>
      <vt:lpstr>Retrospect</vt:lpstr>
      <vt:lpstr>KONTRAK PENGADAAN BARANG/JASA PEMERINTAH</vt:lpstr>
      <vt:lpstr>PENGERTIAN KONTRAK PBJ PEMERINTAH</vt:lpstr>
      <vt:lpstr>PROSES KONTRAK</vt:lpstr>
      <vt:lpstr>FORMAT KONTRAK</vt:lpstr>
      <vt:lpstr>PIHAK PENANDATANGAN KONTRAK</vt:lpstr>
      <vt:lpstr>PENANDATANGANAN KONTRAK</vt:lpstr>
      <vt:lpstr>JAMINAN DALAM  TAHAP PELAKSANAAN KONTRAK</vt:lpstr>
      <vt:lpstr>HAK &amp; KEWAJIBAN PARA PIHAK</vt:lpstr>
      <vt:lpstr>PowerPoint Presentation</vt:lpstr>
      <vt:lpstr>PERUBAHAN KONTRAK</vt:lpstr>
      <vt:lpstr>PEMUTUSAN KONTRAK</vt:lpstr>
      <vt:lpstr>PEMBERIAN KESEMPATAN PENYELESAIAN</vt:lpstr>
      <vt:lpstr>BERAKHIRNYA KONTRAK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PENGADAAN BARANG/JASA PEMERINTAH</dc:title>
  <dc:creator>Diaz Wiriardi</dc:creator>
  <cp:lastModifiedBy>Diaz Wiriardi</cp:lastModifiedBy>
  <cp:revision>2</cp:revision>
  <dcterms:created xsi:type="dcterms:W3CDTF">2022-03-27T00:57:53Z</dcterms:created>
  <dcterms:modified xsi:type="dcterms:W3CDTF">2022-03-27T03:04:17Z</dcterms:modified>
</cp:coreProperties>
</file>